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72" r:id="rId25"/>
    <p:sldId id="273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513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-457200"/>
            <a:ext cx="2377440" cy="2377440"/>
          </a:xfrm>
          <a:prstGeom prst="hexagon">
            <a:avLst/>
          </a:prstGeom>
          <a:solidFill>
            <a:srgbClr val="CFE0F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Shape 1"/>
          <p:cNvSpPr/>
          <p:nvPr/>
        </p:nvSpPr>
        <p:spPr>
          <a:xfrm>
            <a:off x="548640" y="182880"/>
            <a:ext cx="1828800" cy="1828800"/>
          </a:xfrm>
          <a:prstGeom prst="hexagon">
            <a:avLst/>
          </a:prstGeom>
          <a:solidFill>
            <a:srgbClr val="9FB3D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9966960" y="5120640"/>
            <a:ext cx="2377440" cy="2377440"/>
          </a:xfrm>
          <a:prstGeom prst="hexagon">
            <a:avLst/>
          </a:prstGeom>
          <a:solidFill>
            <a:srgbClr val="CFE0F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" name="Shape 3"/>
          <p:cNvSpPr/>
          <p:nvPr/>
        </p:nvSpPr>
        <p:spPr>
          <a:xfrm>
            <a:off x="10881360" y="5852160"/>
            <a:ext cx="1828800" cy="1828800"/>
          </a:xfrm>
          <a:prstGeom prst="hexagon">
            <a:avLst/>
          </a:prstGeom>
          <a:solidFill>
            <a:srgbClr val="9FB3D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Shape 4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2651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積算問い合わせシステム リニューアル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822960" y="324612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モニター操作説明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868680" y="3977640"/>
            <a:ext cx="594360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868680" y="411480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実際の画面操作の手順をご案内します（モニター期間 2026年8月24日(月)～9月6日(日)）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58064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2026.8.11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6108192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営業積算チーム（担当：菅原）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822960" y="1426464"/>
            <a:ext cx="73152" cy="292608"/>
          </a:xfrm>
          <a:prstGeom prst="rect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1097280" y="1371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モニターについて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2203704"/>
            <a:ext cx="73152" cy="292608"/>
          </a:xfrm>
          <a:prstGeom prst="rect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1097280" y="21488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モニターの進め方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22960" y="2980944"/>
            <a:ext cx="73152" cy="292608"/>
          </a:xfrm>
          <a:prstGeom prst="rect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1097280" y="292608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基本操作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22960" y="3758184"/>
            <a:ext cx="73152" cy="292608"/>
          </a:xfrm>
          <a:prstGeom prst="rect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1097280" y="37033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実際の操作手順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22960" y="4535424"/>
            <a:ext cx="73152" cy="292608"/>
          </a:xfrm>
          <a:prstGeom prst="rect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1097280" y="44805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確認・フィードバックしてほしいこと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22960" y="5312664"/>
            <a:ext cx="73152" cy="292608"/>
          </a:xfrm>
          <a:prstGeom prst="rect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1097280" y="52578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6. フィードバック方法・お問い合わせ先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1．モニターについて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モニターの目的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50876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積算問い合わせに関する業務の効率化を図ることが目的です。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2057400"/>
            <a:ext cx="11274552" cy="1828800"/>
          </a:xfrm>
          <a:prstGeom prst="roundRect">
            <a:avLst>
              <a:gd name="adj" fmla="val 4000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685800" y="2240280"/>
            <a:ext cx="108630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①物件情報ページ・②問い合わせ内容ページの操作をよりスムーズに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85800" y="2743200"/>
            <a:ext cx="10817352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今回のリニューアルでは、この2つのページを中心に、依頼者と営業積算のやり取りがスムーズに行えるよう改善しました。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本番稼働の前に、実際の業務に近い形で操作していただき、使い勝手や分かりにくい点を確認させてください。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4160520"/>
            <a:ext cx="11274552" cy="914400"/>
          </a:xfrm>
          <a:prstGeom prst="roundRect">
            <a:avLst>
              <a:gd name="adj" fmla="val 8000"/>
            </a:avLst>
          </a:prstGeom>
          <a:solidFill>
            <a:srgbClr val="FDF0DC"/>
          </a:solidFill>
          <a:ln w="12700">
            <a:solidFill>
              <a:srgbClr val="E0A03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/>
          <p:cNvSpPr/>
          <p:nvPr/>
        </p:nvSpPr>
        <p:spPr>
          <a:xfrm>
            <a:off x="731520" y="4160520"/>
            <a:ext cx="1072591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この資料では、実際の画面操作の手順をご案内します。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モニターの対象者・期間など全体概要は、別途お送りした「モニターに関するご案内」資料をご覧ください。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1．モニターについて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操作前に確認してほしいこと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55448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685800" y="175564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685800" y="17556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173736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使用するデータについて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2331720"/>
            <a:ext cx="4983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指定した物件データ・ダミーデータを使用して操作してください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実在するお客様の情報は入力しないでください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63640" y="155448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6492240" y="175564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6492240" y="17556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086600" y="173736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操作の範囲について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92240" y="2331720"/>
            <a:ext cx="4983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新規登録から見積回答の確認まで、一連の流れをひと通り操作していただきます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32461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>
            <a:off x="685800" y="344728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685800" y="34472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80160" y="342900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操作用ページについて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4023360"/>
            <a:ext cx="4983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操作用ページのURLは、モニター専用LINEグループにて実施当日までにご案内します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263640" y="32461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3"/>
          <p:cNvSpPr/>
          <p:nvPr/>
        </p:nvSpPr>
        <p:spPr>
          <a:xfrm>
            <a:off x="6492240" y="344728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/>
          <p:nvPr/>
        </p:nvSpPr>
        <p:spPr>
          <a:xfrm>
            <a:off x="6492240" y="34472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86600" y="342900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操作後の対応について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492240" y="4023360"/>
            <a:ext cx="49834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操作後は、LINE WORKSアンケートへのご回答をお願いします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2．モニターの進め方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何を操作するか／どこまで操作するか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50876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以下①→②の流れで、実際に操作を行っていただきます。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1965960"/>
            <a:ext cx="5120640" cy="2286000"/>
          </a:xfrm>
          <a:prstGeom prst="roundRect">
            <a:avLst>
              <a:gd name="adj" fmla="val 3200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685800" y="216712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685800" y="21671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60" y="214884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物件情報ページ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85800" y="2743200"/>
            <a:ext cx="46634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指定された物件を新規登録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マスター登録あり／手入力の2パターンを操作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内容を確認し「+新規見積依頼」ボタンを押下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23560" y="2880360"/>
            <a:ext cx="411480" cy="457200"/>
          </a:xfrm>
          <a:prstGeom prst="rightArrow">
            <a:avLst/>
          </a:prstGeom>
          <a:solidFill>
            <a:srgbClr val="6E8CB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>
            <a:off x="6080760" y="1965960"/>
            <a:ext cx="5120640" cy="2286000"/>
          </a:xfrm>
          <a:prstGeom prst="roundRect">
            <a:avLst>
              <a:gd name="adj" fmla="val 3200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6309360" y="216712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6309360" y="21671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03720" y="214884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問い合わせ内容ページ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309360" y="2743200"/>
            <a:ext cx="46634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依頼内容を入力し「積算へ依頼」ボタンを押下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営業積算からの質疑があれば「質疑回答」タブで回答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見積回答が届いたら内容・添付ファイルを確認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57200" y="4572000"/>
            <a:ext cx="11274552" cy="777240"/>
          </a:xfrm>
          <a:prstGeom prst="roundRect">
            <a:avLst>
              <a:gd name="adj" fmla="val 9412"/>
            </a:avLst>
          </a:prstGeom>
          <a:solidFill>
            <a:srgbClr val="FDF0DC"/>
          </a:solidFill>
          <a:ln w="12700">
            <a:solidFill>
              <a:srgbClr val="E0A03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731520" y="4572000"/>
            <a:ext cx="1072591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可能であれば、「依頼修正」「差戻し」の操作もあわせて体験してみてください。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2．モニターの進め方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通常業務と同じように操作する範囲／困ったときの対応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554480"/>
            <a:ext cx="11274552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B7FA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685800" y="1737360"/>
            <a:ext cx="108630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通常業務と同じように操作してください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" y="2240280"/>
            <a:ext cx="10817352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実際の依頼と同じ感覚で、必要な項目を入力していただいて問題ありません。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モニターだからといって特別な操作は不要です。いつも通りの流れで進めてください。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3566160"/>
            <a:ext cx="11274552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B7FA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685800" y="3749040"/>
            <a:ext cx="108630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分からないこと・困ったことがあった場合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85800" y="4251960"/>
            <a:ext cx="10817352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操作を無理に進めず、モニター専用LINEグループ、または営業積算相談窓口までご連絡ください。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画面の様子が分かるスクリーンショットを添えていただけると、確認がスムーズです。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3．基本操作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画面の見方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685800" y="180136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68580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17830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物件情報ページ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2377440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施主・物件の基本情報を登録するページです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ここで登録した1件の物件に対して、複数の問い合わせを作成できます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650992" y="2267712"/>
            <a:ext cx="402336" cy="402336"/>
          </a:xfrm>
          <a:prstGeom prst="rightArrow">
            <a:avLst/>
          </a:prstGeom>
          <a:solidFill>
            <a:srgbClr val="6E8CB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6126480" y="160020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>
            <a:off x="6355080" y="180136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635508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949440" y="178308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問い合わせ内容ページ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2377440"/>
            <a:ext cx="46634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①から作成される、1件ごとの見積問い合わせを管理するページです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依頼者と営業積算のやり取りをこのページで行います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457200" y="3657600"/>
            <a:ext cx="11274552" cy="777240"/>
          </a:xfrm>
          <a:prstGeom prst="roundRect">
            <a:avLst>
              <a:gd name="adj" fmla="val 9412"/>
            </a:avLst>
          </a:prstGeom>
          <a:solidFill>
            <a:srgbClr val="FDF0DC"/>
          </a:solidFill>
          <a:ln w="12700">
            <a:solidFill>
              <a:srgbClr val="E0A03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731520" y="3657600"/>
            <a:ext cx="10725912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グレー表示になっている項目は読み取り専用です。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自動で反映される項目のため、入力・編集はできません。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3．基本操作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各項目の説明：①物件情報ページ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2743200" y="1600200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施主名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880360" y="1600200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お客様のお名前（姓名・カナ）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2258568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2743200" y="2258568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457200" y="2258568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建上地・エリア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880360" y="2258568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建築地とエリア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7200" y="2916936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2743200" y="2916936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457200" y="2916936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契約ブランド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880360" y="2916936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契約されているブランド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57200" y="3575304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20"/>
          <p:cNvSpPr/>
          <p:nvPr/>
        </p:nvSpPr>
        <p:spPr>
          <a:xfrm>
            <a:off x="2743200" y="3575304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457200" y="357530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担当者欄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2880360" y="3575304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営業・設計・IC・監督など、物件担当者の情報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57200" y="4233672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Shape 24"/>
          <p:cNvSpPr/>
          <p:nvPr/>
        </p:nvSpPr>
        <p:spPr>
          <a:xfrm>
            <a:off x="2743200" y="4233672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/>
          <p:nvPr/>
        </p:nvSpPr>
        <p:spPr>
          <a:xfrm>
            <a:off x="457200" y="4233672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スケジュール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80360" y="4233672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承認図予定日・着工予定日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457200" y="4892040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8"/>
          <p:cNvSpPr/>
          <p:nvPr/>
        </p:nvSpPr>
        <p:spPr>
          <a:xfrm>
            <a:off x="2743200" y="4892040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457200" y="489204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マスターシート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2880360" y="4892040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登録済みのお客様情報を選択すると、施主名などの項目が自動で入力されます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3．基本操作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各項目の説明：②問い合わせ内容ページ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2743200" y="1600200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アップ希望日・時間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880360" y="1600200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見積回答を希望する日時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2258568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2743200" y="2258568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457200" y="2258568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現在の進捗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880360" y="2258568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商談中～着工中など、物件の進捗状況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7200" y="2916936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2743200" y="2916936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457200" y="2916936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問い合わせ種別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880360" y="2916936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「マトリックス以外」「マトリックス」のいずれかを選択（選択により入力欄が変わります）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57200" y="3575304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20"/>
          <p:cNvSpPr/>
          <p:nvPr/>
        </p:nvSpPr>
        <p:spPr>
          <a:xfrm>
            <a:off x="2743200" y="3575304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457200" y="357530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問い合わせ内容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2880360" y="3575304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メーカー・商品名・品番など、確認したい内容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57200" y="4233672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Shape 24"/>
          <p:cNvSpPr/>
          <p:nvPr/>
        </p:nvSpPr>
        <p:spPr>
          <a:xfrm>
            <a:off x="2743200" y="4233672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/>
          <p:nvPr/>
        </p:nvSpPr>
        <p:spPr>
          <a:xfrm>
            <a:off x="457200" y="4233672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回答希望送付先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80360" y="4233672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見積回答を受け取りたい方（依頼者・営業担当は自動で選択済み）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457200" y="4892040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8"/>
          <p:cNvSpPr/>
          <p:nvPr/>
        </p:nvSpPr>
        <p:spPr>
          <a:xfrm>
            <a:off x="2743200" y="4892040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457200" y="489204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質疑回答タブ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2880360" y="4892040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営業積算からの質疑と、それに対する回答をやり取りする場所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3．基本操作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検索・登録・編集などの基本操作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2743200" y="1600200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+新規作成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880360" y="1600200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①物件情報ページで、新しい物件の登録を始める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2258568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2743200" y="2258568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457200" y="2258568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880360" y="2258568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入力内容を一時保存する（この時点では依頼は完了しません）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7200" y="2916936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2743200" y="2916936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457200" y="2916936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登録完了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2880360" y="2916936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物件情報を確定する（以降、施主名・カナ・エリアなどは編集できなくなります）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57200" y="3575304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20"/>
          <p:cNvSpPr/>
          <p:nvPr/>
        </p:nvSpPr>
        <p:spPr>
          <a:xfrm>
            <a:off x="2743200" y="3575304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457200" y="357530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+新規見積依頼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2880360" y="3575304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①から②へ移動し、見積問い合わせの作成を始める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57200" y="4233672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Shape 24"/>
          <p:cNvSpPr/>
          <p:nvPr/>
        </p:nvSpPr>
        <p:spPr>
          <a:xfrm>
            <a:off x="2743200" y="4233672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/>
          <p:nvPr/>
        </p:nvSpPr>
        <p:spPr>
          <a:xfrm>
            <a:off x="457200" y="4233672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積算へ依頼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880360" y="4233672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②の内容を確定し、営業積算へ依頼を送る（通知メールが届きます）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457200" y="4892040"/>
            <a:ext cx="2286000" cy="658368"/>
          </a:xfrm>
          <a:prstGeom prst="rect">
            <a:avLst/>
          </a:prstGeom>
          <a:solidFill>
            <a:srgbClr val="D9E2F3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8"/>
          <p:cNvSpPr/>
          <p:nvPr/>
        </p:nvSpPr>
        <p:spPr>
          <a:xfrm>
            <a:off x="2743200" y="4892040"/>
            <a:ext cx="898855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457200" y="4892040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依頼修正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2880360" y="4892040"/>
            <a:ext cx="871423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営業積算の受付前であれば、依頼内容を再編集する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3．基本操作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注意が必要な操作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685800" y="17830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グレー表示の項目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5800" y="2286000"/>
            <a:ext cx="49834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読み取り専用のため、入力・編集はできません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263640" y="160020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6492240" y="178308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②ページからの新規作成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92240" y="2286000"/>
            <a:ext cx="49834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②問い合わせ内容ページから直接新規作成はできません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必ず①の「+新規見積依頼」ボタンから作成してください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347472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685800" y="365760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「登録完了」ボタン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4160520"/>
            <a:ext cx="49834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押すと施主名（カナ）・エリアなどは編集できなくなります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内容に間違いがないか確認してから押してください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63640" y="347472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6492240" y="3657600"/>
            <a:ext cx="5029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「作成」ボタン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92240" y="4160520"/>
            <a:ext cx="49834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まだ一時保存の状態です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「積算へ依頼」ボタンを押すまで、依頼は営業積算に届きません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操作の全体の流れ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1737360"/>
            <a:ext cx="1870862" cy="1371600"/>
          </a:xfrm>
          <a:prstGeom prst="roundRect">
            <a:avLst>
              <a:gd name="adj" fmla="val 5333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1191463" y="1874520"/>
            <a:ext cx="402336" cy="40233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1191463" y="18745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2331720"/>
            <a:ext cx="159654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①物件情報ページで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新規登録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346350" y="2295144"/>
            <a:ext cx="329184" cy="256032"/>
          </a:xfrm>
          <a:prstGeom prst="rightArrow">
            <a:avLst/>
          </a:prstGeom>
          <a:solidFill>
            <a:srgbClr val="6E8CB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2693822" y="1737360"/>
            <a:ext cx="1870862" cy="1371600"/>
          </a:xfrm>
          <a:prstGeom prst="roundRect">
            <a:avLst>
              <a:gd name="adj" fmla="val 5333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3428086" y="1874520"/>
            <a:ext cx="402336" cy="40233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3428086" y="18745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830982" y="2331720"/>
            <a:ext cx="159654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登録完了後、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「+新規見積依頼」で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②ページへ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582973" y="2295144"/>
            <a:ext cx="329184" cy="256032"/>
          </a:xfrm>
          <a:prstGeom prst="rightArrow">
            <a:avLst/>
          </a:prstGeom>
          <a:solidFill>
            <a:srgbClr val="6E8CB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>
            <a:off x="4930445" y="1737360"/>
            <a:ext cx="1870862" cy="1371600"/>
          </a:xfrm>
          <a:prstGeom prst="roundRect">
            <a:avLst>
              <a:gd name="adj" fmla="val 5333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>
            <a:off x="5664708" y="1874520"/>
            <a:ext cx="402336" cy="40233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5664708" y="18745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067605" y="2331720"/>
            <a:ext cx="159654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②ページで内容を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入力し「積算へ依頼」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819595" y="2295144"/>
            <a:ext cx="329184" cy="256032"/>
          </a:xfrm>
          <a:prstGeom prst="rightArrow">
            <a:avLst/>
          </a:prstGeom>
          <a:solidFill>
            <a:srgbClr val="6E8CB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4" name="Shape 22"/>
          <p:cNvSpPr/>
          <p:nvPr/>
        </p:nvSpPr>
        <p:spPr>
          <a:xfrm>
            <a:off x="7167067" y="1737360"/>
            <a:ext cx="1870862" cy="1371600"/>
          </a:xfrm>
          <a:prstGeom prst="roundRect">
            <a:avLst>
              <a:gd name="adj" fmla="val 5333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3"/>
          <p:cNvSpPr/>
          <p:nvPr/>
        </p:nvSpPr>
        <p:spPr>
          <a:xfrm>
            <a:off x="7901330" y="1874520"/>
            <a:ext cx="402336" cy="40233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/>
          <p:nvPr/>
        </p:nvSpPr>
        <p:spPr>
          <a:xfrm>
            <a:off x="7901330" y="18745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304227" y="2331720"/>
            <a:ext cx="159654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質疑があれば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「質疑回答」タブで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やり取り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9056218" y="2295144"/>
            <a:ext cx="329184" cy="256032"/>
          </a:xfrm>
          <a:prstGeom prst="rightArrow">
            <a:avLst/>
          </a:prstGeom>
          <a:solidFill>
            <a:srgbClr val="6E8CB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9" name="Shape 27"/>
          <p:cNvSpPr/>
          <p:nvPr/>
        </p:nvSpPr>
        <p:spPr>
          <a:xfrm>
            <a:off x="9403690" y="1737360"/>
            <a:ext cx="1870862" cy="1371600"/>
          </a:xfrm>
          <a:prstGeom prst="roundRect">
            <a:avLst>
              <a:gd name="adj" fmla="val 5333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8"/>
          <p:cNvSpPr/>
          <p:nvPr/>
        </p:nvSpPr>
        <p:spPr>
          <a:xfrm>
            <a:off x="10137953" y="1874520"/>
            <a:ext cx="402336" cy="40233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10137953" y="187452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9540850" y="2331720"/>
            <a:ext cx="1596542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見積回答を確認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（添付ファイルの</a:t>
            </a:r>
            <a:endParaRPr lang="en-US" sz="11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1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DLも可能）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457200" y="3429000"/>
            <a:ext cx="11274552" cy="914400"/>
          </a:xfrm>
          <a:prstGeom prst="roundRect">
            <a:avLst>
              <a:gd name="adj" fmla="val 8000"/>
            </a:avLst>
          </a:prstGeom>
          <a:solidFill>
            <a:srgbClr val="FDF0DC"/>
          </a:solidFill>
          <a:ln w="12700">
            <a:solidFill>
              <a:srgbClr val="E0A03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" name="Text 32"/>
          <p:cNvSpPr/>
          <p:nvPr/>
        </p:nvSpPr>
        <p:spPr>
          <a:xfrm>
            <a:off x="731520" y="3429000"/>
            <a:ext cx="1072591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次のページから、①②それぞれのページでの具体的な操作手順をご案内します。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実際の画面キャプチャは、別途追加してご案内する予定です。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4-1．①物件基本情報：新規物件登録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ポイント：必須項目は「施主1・姓／名（カナ）」「建上地」「エリア」です。入力後、画面下部の「作成」ボタンを押します。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51" y="2618880"/>
            <a:ext cx="7719650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図4-1　①新規作成画面（施主情報・物件情報を入力した状態）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4-2．作成確認ダイアログ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ポイント：この時点ではまだ「登録完了」ではないため、見積依頼はできません。物件情報の編集は引き続き可能です。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89" y="2618880"/>
            <a:ext cx="5030973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図4-2　作成確認ダイアログ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4-3．登録完了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ポイント：未登録完了の間は画面上部に黄色いメッセージ「見積依頼したい場合は登録完了ボタンを」が常時表示されます。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51" y="2618880"/>
            <a:ext cx="7719650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図4-3　登録完了後の画面（登録状況＝登録完了）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4-4．登録完了確認ダイアログ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ポイント：「契約営業所」など、登録完了時に追加で必須となる項目があります。エラーが表示された場合は該当欄を入力してから再度お試しください。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989" y="2618880"/>
            <a:ext cx="5030973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図4-4　登録完了確認ダイアログ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4-5．新規見積依頼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ポイント：②問い合わせ内容管理ページの「＋新規作成」から直接依頼を作成するとエラーになります。必ず①のこのボタンから依頼を開始してください。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51" y="2618880"/>
            <a:ext cx="7719650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図4-5　①レコード下部：「＋新規見積依頼」ボタンとリンク先②の状況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4-6．②依頼内容の入力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回答希望送付先は未選択のままでも、依頼者本人と担当営業に自動的に見積回答が送信されます。入力後は画面下部の「作成」ボタンで一時保存できます（この時点ではまだ依頼完了していません）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51" y="2618880"/>
            <a:ext cx="7719650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図4-6　問い合わせ内容の入力と依頼内容プレビューの自動反映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4-7．積算へ依頼</a:t>
            </a:r>
            <a:endParaRPr lang="en-US" sz="16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432" y="1864196"/>
            <a:ext cx="5700088" cy="3900000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図4-7　積算へ依頼　確認ダイアログ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4-8．依頼完了後の状態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ポイント：営業積算が受付した後に不備が見つかった場合は、営業積算側から「差戻し」される場合があります。差し戻された場合も同様に「依頼修正」で再編集し、「積算へ依頼」を押してください。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51" y="2618880"/>
            <a:ext cx="7719650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図4-8　依頼完了後の画面（入力項目ロック・「依頼修正」ボタン表示）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4-9．質疑回答タブ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ポイント：この画面は営業積算からの質疑がある場合のみ使用します。質疑がない場合は空欄のままで問題ありません。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51" y="2618880"/>
            <a:ext cx="7719650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図4-9　質疑回答タブの画面構成（営業積算からの質疑／依頼者からの回答）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4-10．見積回答結果の確認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719072"/>
            <a:ext cx="310896" cy="310896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548640" y="1719072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16916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ポイント：この欄は営業積算が入力する読み取り専用の項目です。依頼者からは編集できません。</a:t>
            </a:r>
            <a:endParaRPr lang="en-US" sz="1300" dirty="0"/>
          </a:p>
        </p:txBody>
      </p:sp>
      <p:pic>
        <p:nvPicPr>
          <p:cNvPr id="90" name="Screensh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651" y="2618880"/>
            <a:ext cx="7719650" cy="3442192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1" name="Caption"/>
          <p:cNvSpPr/>
          <p:nvPr/>
        </p:nvSpPr>
        <p:spPr>
          <a:xfrm>
            <a:off x="457200" y="6141072"/>
            <a:ext cx="1127455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5555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図4-10　見積回答結果欄（読み取り専用）とリンク先①レコード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4．実際の操作手順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4-11．ステータス早見表</a:t>
            </a:r>
            <a:endParaRPr lang="en-US" sz="1600" dirty="0"/>
          </a:p>
        </p:txBody>
      </p:sp>
      <p:graphicFrame>
        <p:nvGraphicFramePr>
          <p:cNvPr id="95" name="Status Table"/>
          <p:cNvGraphicFramePr>
            <a:graphicFrameLocks noGrp="1"/>
          </p:cNvGraphicFramePr>
          <p:nvPr/>
        </p:nvGraphicFramePr>
        <p:xfrm>
          <a:off x="457200" y="1567320"/>
          <a:ext cx="11274552" cy="4510000"/>
        </p:xfrm>
        <a:graphic>
          <a:graphicData uri="http://schemas.openxmlformats.org/drawingml/2006/table">
            <a:tbl>
              <a:tblPr/>
              <a:tblGrid>
                <a:gridCol w="3758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1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5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000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ステータス</a:t>
                      </a:r>
                    </a:p>
                  </a:txBody>
                  <a:tcPr anchor="ctr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</a:p>
                  </a:txBody>
                  <a:tcPr anchor="ctr">
                    <a:solidFill>
                      <a:srgbClr val="2E75B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遷移するボタン</a:t>
                      </a:r>
                    </a:p>
                  </a:txBody>
                  <a:tcPr anchor="ctr">
                    <a:solidFill>
                      <a:srgbClr val="2E75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0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①100 新規登録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物件情報を作成した直後。まだ見積依頼できません。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「作成」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0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①200 登録完了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必須項目確認済み。見積依頼が可能になります。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「登録完了」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②100 新規依頼（下書き）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依頼内容を一時保存した状態。まだ積算に届いていません。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「作成」（一時保存）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0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②200 依頼完了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積算へ依頼済み。入力項目はロックされ、営業積算からの対応待ちです。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「積算へ依頼」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②450／480 質疑応答中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営業積算からの質疑、または依頼者の回答待ちの状態です。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「質疑送信」／「回答送信」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0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②800／810 見積回答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一部または全部の見積回答が届いた状態です。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（営業積算が操作）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0000">
                <a:tc>
                  <a:txBody>
                    <a:bodyPr/>
                    <a:lstStyle/>
                    <a:p>
                      <a:pPr algn="l"/>
                      <a:r>
                        <a:rPr lang="en-US" sz="1100" b="1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②900 完了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積算対応が完了した状態です。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dirty="0">
                          <a:solidFill>
                            <a:srgbClr val="404040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「完了」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5．確認・フィードバックしてほしいこと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097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今回のモニターでは、実際の業務を想定して操作いただき、以下の点を確認してください。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160020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685800" y="180136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68580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178308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操作の分かりやすさ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2377440"/>
            <a:ext cx="49834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操作方法は分かりやすいか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操作に迷う箇所はないか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63640" y="160020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Shape 13"/>
          <p:cNvSpPr/>
          <p:nvPr/>
        </p:nvSpPr>
        <p:spPr>
          <a:xfrm>
            <a:off x="6492240" y="180136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6492240" y="180136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086600" y="178308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業務効率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92240" y="2377440"/>
            <a:ext cx="49834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今までの業務より効率化できそうか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306324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>
            <a:off x="685800" y="326440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685800" y="32644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80160" y="324612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情報の見つけやすさ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3840480"/>
            <a:ext cx="49834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必要な情報が見つかるか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263640" y="3063240"/>
            <a:ext cx="5440680" cy="1234440"/>
          </a:xfrm>
          <a:prstGeom prst="roundRect">
            <a:avLst>
              <a:gd name="adj" fmla="val 5926"/>
            </a:avLst>
          </a:prstGeom>
          <a:solidFill>
            <a:srgbClr val="F2F3F8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3"/>
          <p:cNvSpPr/>
          <p:nvPr/>
        </p:nvSpPr>
        <p:spPr>
          <a:xfrm>
            <a:off x="6492240" y="3264408"/>
            <a:ext cx="457200" cy="457200"/>
          </a:xfrm>
          <a:prstGeom prst="ellipse">
            <a:avLst/>
          </a:prstGeom>
          <a:solidFill>
            <a:srgbClr val="5B7FA6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/>
          <p:nvPr/>
        </p:nvSpPr>
        <p:spPr>
          <a:xfrm>
            <a:off x="6492240" y="326440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086600" y="3246120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項目・操作の過不足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492240" y="3840480"/>
            <a:ext cx="49834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不要な項目や操作はないか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457200" y="4617720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DF0DC"/>
          </a:solidFill>
          <a:ln w="12700">
            <a:solidFill>
              <a:srgbClr val="E0A03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8"/>
          <p:cNvSpPr/>
          <p:nvPr/>
        </p:nvSpPr>
        <p:spPr>
          <a:xfrm>
            <a:off x="731520" y="4617720"/>
            <a:ext cx="10725912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エラーや想定と異なる動作がないかもあわせてご確認ください。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06B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「こうなったら便利」という改善提案があれば、ぜひお聞かせください。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6．フィードバック方法・お問い合わせ先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896112"/>
            <a:ext cx="11274552" cy="0"/>
          </a:xfrm>
          <a:prstGeom prst="line">
            <a:avLst/>
          </a:prstGeom>
          <a:noFill/>
          <a:ln w="1587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10817352" y="292608"/>
            <a:ext cx="91440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10817352" y="292608"/>
            <a:ext cx="914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0000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社外秘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651967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0808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0" y="651967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57200" y="1188720"/>
            <a:ext cx="11274552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5B7FA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685800" y="1371600"/>
            <a:ext cx="108630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フィードバックの方法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5800" y="1874520"/>
            <a:ext cx="10817352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操作後は、LINE WORKSアンケートにご回答ください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投稿の際は、該当のページ・操作内容・気づいた点を書いていただけると確認がスムーズです</a:t>
            </a:r>
            <a:endParaRPr lang="en-US" sz="12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「分からないこと」は質問、「あったら良いと思うこと」は改善要望、「動かない・エラーになる」は不具合として書いていただけると助かります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57200" y="3703320"/>
            <a:ext cx="1127455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5B7FA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685800" y="3886200"/>
            <a:ext cx="108630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D5A9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困ったときの問い合わせ先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85800" y="4389120"/>
            <a:ext cx="1081735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モニター専用LINEグループ、または営業積算相談窓口までご連絡ください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5349240"/>
            <a:ext cx="11274552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731520" y="5349240"/>
            <a:ext cx="10698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en-US" sz="1300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お忙しいところ恐れ入りますが、より使いやすいシステムにするため、どうぞご協力のほどよろしくお願いします。</a:t>
            </a:r>
            <a:endParaRPr lang="en-US" sz="13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40404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営業支援部　営業積算チーム（担当：菅原）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998</Words>
  <Application>Microsoft Office PowerPoint</Application>
  <PresentationFormat>ワイド画面</PresentationFormat>
  <Paragraphs>333</Paragraphs>
  <Slides>25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Meiryo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NTK.OFFICE.075</cp:lastModifiedBy>
  <cp:revision>2</cp:revision>
  <dcterms:created xsi:type="dcterms:W3CDTF">2026-08-11T02:45:27Z</dcterms:created>
  <dcterms:modified xsi:type="dcterms:W3CDTF">2026-08-22T09:01:09Z</dcterms:modified>
</cp:coreProperties>
</file>