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3A5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37744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</a:rPr>
              <a:t>健康診断Bot機能</a:t>
            </a:r>
          </a:p>
          <a:p>
            <a:r>
              <a:rPr sz="2400">
                <a:solidFill>
                  <a:srgbClr val="C9D6E5"/>
                </a:solidFill>
              </a:rPr>
              <a:t>運用マニュアル（健康診断管理担当者向け）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5760720"/>
            <a:ext cx="9144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9AAEC6"/>
                </a:solidFill>
              </a:rPr>
              <a:t>LINEWORKS Bot連携　健康診断手続きフロー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1. 概要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109441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「社員別健康診断管理」上のレコード1件＝社員1人分の健康診断手続き。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ステータスの遷移に応じて、担当者操作・社員操作・自動送信の3種が組み合わさって進行する。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/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◆ 担当者操作：プリザンター画面上でプロセスボタンを押す、または検査機関確定情報を入力・保存する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◆ 社員操作：LINEWORKS Bot（健康診断Bot）とのトークで、固定メニュー・ボタンから回答する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◆ 自動送信：日次12:00のリマインダーで、未対応者へ自動催促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/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ステータスは常に一方向に進む。プリザンター画面上でステータス列を直接書き換える運用は想定しない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（担当者が押すべきボタンを押す・社員が対話に答える、のいずれかでのみ進む）。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2. ステータス一覧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097280"/>
          <a:ext cx="11430000" cy="5504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8503920"/>
              </a:tblGrid>
              <a:tr h="393192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ステータス</a:t>
                      </a:r>
                    </a:p>
                  </a:txBody>
                  <a:tcPr marL="50800" marR="50800" marT="25400" marB="25400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進め方</a:t>
                      </a:r>
                    </a:p>
                  </a:txBody>
                  <a:tcPr marL="50800" marR="50800" marT="25400" marB="25400">
                    <a:solidFill>
                      <a:srgbClr val="1F3A5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新規登録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フェーズ1（アンケートフォーム連携）で自動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アンケート発行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フェーズ1で自動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アンケート回答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フェーズ1で自動、本人が回答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申込中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担当者操作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検査機関確定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検査機関・健康診断候補日・コースの3項目を入力し保存すると自動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日程通知済み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担当者がプロセス実行（Bot通知が飛ぶ）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日程確定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本人がBot対話で承諾、または日時変更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受診済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本人がBot対話で受診報告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診断書保存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本人がBot対話で健康診断結果を提出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就業判定（可／不可）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担当者・産業医が判定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再検査通知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担当者がプロセス実行（Bot通知が飛ぶ）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再検査受診済み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本人がBot対話で再検査報告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完了／対象外／保留／その他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/>
                      </a:pPr>
                      <a:r>
                        <a:t>担当者操作（手動）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3. 全体の流れ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" y="1417320"/>
            <a:ext cx="1481328" cy="621792"/>
          </a:xfrm>
          <a:prstGeom prst="roundRect">
            <a:avLst/>
          </a:prstGeom>
          <a:solidFill>
            <a:srgbClr val="1F3A5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申込中</a:t>
            </a:r>
          </a:p>
        </p:txBody>
      </p:sp>
      <p:sp>
        <p:nvSpPr>
          <p:cNvPr id="5" name="Right Arrow 4"/>
          <p:cNvSpPr/>
          <p:nvPr/>
        </p:nvSpPr>
        <p:spPr>
          <a:xfrm>
            <a:off x="1801368" y="161848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892808" y="1417320"/>
            <a:ext cx="1481328" cy="621792"/>
          </a:xfrm>
          <a:prstGeom prst="roundRect">
            <a:avLst/>
          </a:prstGeom>
          <a:solidFill>
            <a:srgbClr val="1F3A5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検査機関確定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374136" y="161848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465576" y="1417320"/>
            <a:ext cx="1481328" cy="621792"/>
          </a:xfrm>
          <a:prstGeom prst="roundRect">
            <a:avLst/>
          </a:prstGeom>
          <a:solidFill>
            <a:srgbClr val="1F3A5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日程通知済み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946904" y="161848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38344" y="1417320"/>
            <a:ext cx="1481328" cy="621792"/>
          </a:xfrm>
          <a:prstGeom prst="roundRect">
            <a:avLst/>
          </a:prstGeom>
          <a:solidFill>
            <a:srgbClr val="1F3A5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日程確定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519672" y="161848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611112" y="1417320"/>
            <a:ext cx="1481328" cy="621792"/>
          </a:xfrm>
          <a:prstGeom prst="roundRect">
            <a:avLst/>
          </a:prstGeom>
          <a:solidFill>
            <a:srgbClr val="1F3A5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受診済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8092440" y="161848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183880" y="1417320"/>
            <a:ext cx="1481328" cy="621792"/>
          </a:xfrm>
          <a:prstGeom prst="roundRect">
            <a:avLst/>
          </a:prstGeom>
          <a:solidFill>
            <a:srgbClr val="1F3A5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診断書保存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9665208" y="161848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756648" y="1417320"/>
            <a:ext cx="1481328" cy="621792"/>
          </a:xfrm>
          <a:prstGeom prst="roundRect">
            <a:avLst/>
          </a:prstGeom>
          <a:solidFill>
            <a:srgbClr val="1F3A5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就業判定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0040" y="2468880"/>
            <a:ext cx="1481328" cy="621792"/>
          </a:xfrm>
          <a:prstGeom prst="roundRect">
            <a:avLst/>
          </a:prstGeom>
          <a:solidFill>
            <a:srgbClr val="2E7D32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就業判定（可）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1801368" y="267004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892808" y="2468880"/>
            <a:ext cx="1481328" cy="621792"/>
          </a:xfrm>
          <a:prstGeom prst="roundRect">
            <a:avLst/>
          </a:prstGeom>
          <a:solidFill>
            <a:srgbClr val="2E7D32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完了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0040" y="3383280"/>
            <a:ext cx="1481328" cy="621792"/>
          </a:xfrm>
          <a:prstGeom prst="roundRect">
            <a:avLst/>
          </a:prstGeom>
          <a:solidFill>
            <a:srgbClr val="B05A1E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就業判定（不可）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1801368" y="358444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1892808" y="3383280"/>
            <a:ext cx="1481328" cy="621792"/>
          </a:xfrm>
          <a:prstGeom prst="roundRect">
            <a:avLst/>
          </a:prstGeom>
          <a:solidFill>
            <a:srgbClr val="B05A1E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再検査通知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3374136" y="358444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3465576" y="3383280"/>
            <a:ext cx="1481328" cy="621792"/>
          </a:xfrm>
          <a:prstGeom prst="roundRect">
            <a:avLst/>
          </a:prstGeom>
          <a:solidFill>
            <a:srgbClr val="B05A1E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再検査受診済み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4946904" y="358444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038344" y="3383280"/>
            <a:ext cx="1481328" cy="621792"/>
          </a:xfrm>
          <a:prstGeom prst="roundRect">
            <a:avLst/>
          </a:prstGeom>
          <a:solidFill>
            <a:srgbClr val="B05A1E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完了（担当者操作）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20040" y="4434840"/>
            <a:ext cx="1481328" cy="621792"/>
          </a:xfrm>
          <a:prstGeom prst="roundRect">
            <a:avLst/>
          </a:prstGeom>
          <a:solidFill>
            <a:srgbClr val="6A1B9A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100" b="1">
                <a:solidFill>
                  <a:srgbClr val="FFFFFF"/>
                </a:solidFill>
              </a:rPr>
              <a:t>日程通知済み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801368" y="4636008"/>
            <a:ext cx="91440" cy="219456"/>
          </a:xfrm>
          <a:prstGeom prst="rightArrow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892808" y="4434840"/>
            <a:ext cx="2073859" cy="621792"/>
          </a:xfrm>
          <a:prstGeom prst="roundRect">
            <a:avLst/>
          </a:prstGeom>
          <a:solidFill>
            <a:srgbClr val="6A1B9A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400" rIns="25400"/>
          <a:lstStyle/>
          <a:p>
            <a:pPr algn="ctr"/>
            <a:r>
              <a:rPr sz="1000" b="1">
                <a:solidFill>
                  <a:srgbClr val="FFFFFF"/>
                </a:solidFill>
              </a:rPr>
              <a:t>自分手配 → 受診済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989320"/>
            <a:ext cx="1109441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300">
                <a:solidFill>
                  <a:srgbClr val="555555"/>
                </a:solidFill>
              </a:rPr>
              <a:t>対象外・保留・その他は、上記のどの段階からでも担当者が手動で切り替え可能。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4. 担当者が行う操作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109441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4-1. 検査機関確定情報の入力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対象レコードの編集画面で、検査機関・健康診断候補日・コース・バリウム検査（対象者のみ）・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追加オプション（任意）・窓口清算予定を入力し保存する。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検査機関・健康診断候補日・コースの3項目が揃った状態で保存すると、自動でステータスが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「検査機関確定」に進む。同時に「健康診断内容」欄へ、入力内容をまとめた確定内容が自動で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組み立てられる（表示名込み）。この欄は担当者が直接編集する必要はない。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840480"/>
            <a:ext cx="1109441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4-6. 自分手配への切り替え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社員が自分で検査機関を探して受診する場合、Bot対話側の「自分手配」ボタン操作でステータスが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「受診済」まで自動的に進む（担当者側の操作は不要）。担当者が事前に把握している場合は、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プリザンター画面から「自分手配」プロセスを直接実行してもよい（「申込中」から「受診済」へ直行）。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49240"/>
            <a:ext cx="1109441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4-7. 診断書の再提出依頼（担当者操作、Bot通知あり）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ステータス「受診済」または「診断書保存」のレコードで「診断書再提出依頼」プロセスを実行する。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提出されたPDFに不備があった場合など、担当者から能動的に再提出を促したいときに使う。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ステータスは変化しない。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4-2. 日程通知（担当者操作、Bot通知あり）</a:t>
            </a:r>
          </a:p>
          <a:p>
            <a:r>
              <a:rPr sz="1300">
                <a:solidFill>
                  <a:srgbClr val="C9D6E5"/>
                </a:solidFill>
              </a:rPr>
              <a:t>ステータス「検査機関確定」のレコードで「日程通知済み」プロセスを実行すると、社員へ確定内容＋候補日確認ボタンが自動送信される</a:t>
            </a:r>
          </a:p>
        </p:txBody>
      </p:sp>
      <p:pic>
        <p:nvPicPr>
          <p:cNvPr id="4" name="Picture 3" descr="SnapCrab_健康診断Bot_2026-9-12_9-0-57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717" y="1051560"/>
            <a:ext cx="2828260" cy="5212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8407" y="628192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①確定内容の通知　②候補日の確認ボタン（承諾／受診日時の変更／自分手配／担当者に連絡）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55080"/>
            <a:ext cx="1127729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2E7D32"/>
                </a:solidFill>
              </a:rPr>
              <a:t>社員が承諾すればステータスは「日程確定」に自動で進む。日程変更・自分手配もBot側で完結する。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4-3. 再検査通知（担当者操作、Bot通知あり）</a:t>
            </a:r>
          </a:p>
          <a:p>
            <a:r>
              <a:rPr sz="1300">
                <a:solidFill>
                  <a:srgbClr val="C9D6E5"/>
                </a:solidFill>
              </a:rPr>
              <a:t>ステータス「就業判定（不可）」のレコードで「再検査通知」プロセスを実行する</a:t>
            </a:r>
          </a:p>
        </p:txBody>
      </p:sp>
      <p:pic>
        <p:nvPicPr>
          <p:cNvPr id="4" name="Picture 3" descr="SnapCrab_健康診断Bot_2026-9-12_14-3-2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717" y="1051560"/>
            <a:ext cx="2828260" cy="5212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8407" y="628192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固定文言の再検査案内が届く。以後の報告はBot対話（4項目の順次収集）で行われる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55080"/>
            <a:ext cx="1127729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2E7D32"/>
                </a:solidFill>
              </a:rPr>
              <a:t>4-4 就業判定：診断書保存後、産業医・担当者が確認し「就業判定（可／不可）」を実行（自動判定なし）。4-5 完了・対象外・保留・その他：担当者が手動で実行。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4-7. 診断書の再提出依頼（担当者操作、Bot通知あり）</a:t>
            </a:r>
          </a:p>
          <a:p>
            <a:r>
              <a:rPr sz="1300">
                <a:solidFill>
                  <a:srgbClr val="C9D6E5"/>
                </a:solidFill>
              </a:rPr>
              <a:t>ステータス「受診済」／「診断書保存」で「診断書再提出依頼」プロセスを実行するとBot通知が届く</a:t>
            </a:r>
          </a:p>
        </p:txBody>
      </p:sp>
      <p:pic>
        <p:nvPicPr>
          <p:cNvPr id="4" name="Picture 3" descr="SnapCrab_健康診断Bot_2026-9-12_14-50-7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717" y="1051560"/>
            <a:ext cx="2828260" cy="5212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8407" y="628192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「■健康診断結果の再提出について」＋案内文が届く。ステータスは変化しない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5. 社員側の操作（LINEWORKS Botとの対話）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1094415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固定メニューは「健康診断について」「担当者に連絡」の2つ。「健康診断について」をタップすると、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現在のステータスに応じた選択肢だけがボタンで表示される（対象外の項目は表示されない）。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/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5-1. 健康診断メニューの出し分け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　・受診日時について　→　日程通知済み／日程確定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　・受診結果について　→　日程確定／受診済／診断書保存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　・再検査について　　→　再検査通知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該当する項目が1つもない場合は「現在ご案内できる項目はありません」とだけ返す。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5-1. 健康診断メニューの出し分け（1）</a:t>
            </a:r>
          </a:p>
          <a:p>
            <a:r>
              <a:rPr sz="1300">
                <a:solidFill>
                  <a:srgbClr val="C9D6E5"/>
                </a:solidFill>
              </a:rPr>
              <a:t>「健康診断について」タップ時に表示される選択肢は、ステータスに応じて自動で切り替わる</a:t>
            </a:r>
          </a:p>
        </p:txBody>
      </p:sp>
      <p:pic>
        <p:nvPicPr>
          <p:cNvPr id="4" name="Picture 3" descr="SnapCrab_健康診断Bot_2026-9-12_13-38-27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ステータス「日程通知済み」：受診日時について／担当者に連絡</a:t>
            </a:r>
          </a:p>
        </p:txBody>
      </p:sp>
      <p:pic>
        <p:nvPicPr>
          <p:cNvPr id="6" name="Picture 5" descr="SnapCrab_健康診断Bot_2026-9-12_9-2-11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ステータス「日程確定」：受診日時について／受診結果について／担当者に連絡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5-1. 健康診断メニューの出し分け（2）</a:t>
            </a:r>
          </a:p>
        </p:txBody>
      </p:sp>
      <p:pic>
        <p:nvPicPr>
          <p:cNvPr id="4" name="Picture 3" descr="SnapCrab_健康診断Bot_2026-9-12_13-30-6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ステータス「受診済」：受診結果についてのみ</a:t>
            </a:r>
          </a:p>
        </p:txBody>
      </p:sp>
      <p:pic>
        <p:nvPicPr>
          <p:cNvPr id="6" name="Picture 5" descr="SnapCrab_健康診断Bot_2026-9-12_14-0-38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ステータス「再検査通知」：再検査についてのみ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5-2. 受診日時について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109441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◆ ステータス「日程通知済み」：候補日提示＋承諾／受診日時の変更／自分手配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　　承諾 → 日程確定。健康診断内容の日時部分だけを確定日に書き換える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　　受診日時の変更 → 検査機関の連絡先を提示 → 新日時をテキストで送信 → 確認 → 承諾で確定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　　自分手配 → 検査機関を「自分手配」に、ステータスは「受診済」へ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◆ ステータス「日程確定」：確定済みの健康診断内容を照会表示。受診日時の変更ボタンあり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/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自由入力の日付は和暦・月日省略にも対応（例：「令和6年3月1日」「3/1」）。過去の日付・存在しない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日付はエラーとして再入力を求める。認識できない入力が3回連続すると、いったん受付を中断する。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5-2. 受診日時について（候補提示／照会）</a:t>
            </a:r>
          </a:p>
        </p:txBody>
      </p:sp>
      <p:pic>
        <p:nvPicPr>
          <p:cNvPr id="4" name="Picture 3" descr="SnapCrab_健康診断Bot_2026-9-12_13-38-52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日程通知済み：候補日提示＋4択ボタン</a:t>
            </a:r>
          </a:p>
        </p:txBody>
      </p:sp>
      <p:pic>
        <p:nvPicPr>
          <p:cNvPr id="6" name="Picture 5" descr="SnapCrab_健康診断Bot_2026-9-12_9-2-35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日程確定：確定内容の照会表示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5-2. 受診日時について（変更フロー）</a:t>
            </a:r>
          </a:p>
        </p:txBody>
      </p:sp>
      <p:pic>
        <p:nvPicPr>
          <p:cNvPr id="4" name="Picture 3" descr="SnapCrab_健康診断Bot_2026-9-12_13-39-50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「受診日時の変更」→検査機関の連絡先を提示</a:t>
            </a:r>
          </a:p>
        </p:txBody>
      </p:sp>
      <p:pic>
        <p:nvPicPr>
          <p:cNvPr id="6" name="Picture 5" descr="SnapCrab_健康診断Bot_2026-9-12_13-40-11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新日時をテキスト送信→確認ボタン表示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5-2. 受診日時について（確定／自分手配）</a:t>
            </a:r>
          </a:p>
        </p:txBody>
      </p:sp>
      <p:pic>
        <p:nvPicPr>
          <p:cNvPr id="4" name="Picture 3" descr="SnapCrab_健康診断Bot_2026-9-12_13-40-30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「承諾」→日程を確定しました</a:t>
            </a:r>
          </a:p>
        </p:txBody>
      </p:sp>
      <p:pic>
        <p:nvPicPr>
          <p:cNvPr id="6" name="Picture 5" descr="SnapCrab_健康診断Bot_2026-9-12_13-41-47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「自分手配」→受診済へ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5-2. 受診日時について（入力エラー時の中断）</a:t>
            </a:r>
          </a:p>
        </p:txBody>
      </p:sp>
      <p:pic>
        <p:nvPicPr>
          <p:cNvPr id="4" name="Picture 3" descr="SnapCrab_健康診断Bot_2026-9-12_13-58-23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717" y="1051560"/>
            <a:ext cx="2828260" cy="5212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8407" y="628192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過去日付・存在しない日付・認識不能な入力が3回連続すると受付を中断し、メニューから選び直すよう案内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5-3. 受診結果について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1094415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◆ ステータス「日程確定」：「予定通り受診されましたか？」に受診完了／未受診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　　受診完了 → 受診済。健康診断結果の提出案内へ続く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　　未受診 → 再手配／自分手配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　　　再手配 → 検査機関の連絡先を提示 → 新日時をテキスト送信 → 確認 → 更新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　　　　　　　（ステータスは日程確定のまま維持、次回のリマインダー対象に自動的に戻る）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　　　自分手配 → 検査機関を「自分手配」に、ステータスは「受診済」へ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◆ ステータス「受診済」：健康診断結果の提出案内へ直結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5-3. 受診結果について（受診確認／再手配）</a:t>
            </a:r>
          </a:p>
        </p:txBody>
      </p:sp>
      <p:pic>
        <p:nvPicPr>
          <p:cNvPr id="4" name="Picture 3" descr="SnapCrab_健康診断Bot_2026-9-12_13-22-57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「受診結果について」→受診完了／未受診</a:t>
            </a:r>
          </a:p>
        </p:txBody>
      </p:sp>
      <p:pic>
        <p:nvPicPr>
          <p:cNvPr id="6" name="Picture 5" descr="SnapCrab_健康診断Bot_2026-9-12_13-25-29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未受診→再手配：検査機関の連絡先を提示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5-3. 受診結果について（日程更新／自分手配）</a:t>
            </a:r>
          </a:p>
        </p:txBody>
      </p:sp>
      <p:pic>
        <p:nvPicPr>
          <p:cNvPr id="4" name="Picture 3" descr="SnapCrab_健康診断Bot_2026-9-12_13-27-45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新日時を確認→「受診日時を更新しました」</a:t>
            </a:r>
          </a:p>
        </p:txBody>
      </p:sp>
      <p:pic>
        <p:nvPicPr>
          <p:cNvPr id="6" name="Picture 5" descr="SnapCrab_健康診断Bot_2026-9-12_13-28-35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未受診→自分手配→受診済へ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5-3. 受診結果について（受診済からの直結）</a:t>
            </a:r>
          </a:p>
        </p:txBody>
      </p:sp>
      <p:pic>
        <p:nvPicPr>
          <p:cNvPr id="4" name="Picture 3" descr="SnapCrab_健康診断Bot_2026-9-12_13-30-29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717" y="1051560"/>
            <a:ext cx="2828260" cy="52120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8407" y="6281928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ステータス「受診済」で「受診結果について」を選ぶと、健康診断結果の提出案内に直結する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5-4. 健康診断結果の提出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1094415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◆ 案内：「PDFでスキャンしてアップロードしてください。写真は不可。表裏が別ファイルなら複数枚送信可」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◆ ファイルを受け取るたびに1件ずつ受付、PDF以外は再送依頼（3回連続失敗で受付中断）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◆ 「完了」と送信すると受付完了、ステータスは「診断書保存」へ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◆ ステータス「診断書保存」でも「受診結果について」から再度PDFを追加提出できる</a:t>
            </a:r>
          </a:p>
          <a:p>
            <a:pPr>
              <a:spcAft>
                <a:spcPts val="600"/>
              </a:spcAft>
            </a:pPr>
            <a:r>
              <a:rPr sz="1500">
                <a:solidFill>
                  <a:srgbClr val="555555"/>
                </a:solidFill>
              </a:rPr>
              <a:t>　　（提出済み後に誤って別ファイルを送ってしまった場合や、追加提出が必要な場合に対応）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5-4. 健康診断結果の提出（受付／エラー）</a:t>
            </a:r>
          </a:p>
        </p:txBody>
      </p:sp>
      <p:pic>
        <p:nvPicPr>
          <p:cNvPr id="4" name="Picture 3" descr="SnapCrab_健康診断Bot_2026-9-12_13-31-38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PDF受付「1件受け付けました」</a:t>
            </a:r>
          </a:p>
        </p:txBody>
      </p:sp>
      <p:pic>
        <p:nvPicPr>
          <p:cNvPr id="6" name="Picture 5" descr="SnapCrab_健康診断Bot_2026-9-12_13-34-57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PDF以外送信時のエラー案内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5-4. 健康診断結果の提出（完了／保存確認）</a:t>
            </a:r>
          </a:p>
        </p:txBody>
      </p:sp>
      <p:pic>
        <p:nvPicPr>
          <p:cNvPr id="4" name="Picture 3" descr="SnapCrab_健康診断Bot_2026-9-12_13-37-20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「完了」送信→「診断書を受け付けました」</a:t>
            </a:r>
          </a:p>
        </p:txBody>
      </p:sp>
      <p:pic>
        <p:nvPicPr>
          <p:cNvPr id="6" name="Picture 5" descr="SnapCrab_社員別健康診断管理 - タイトル無し - Google Chrome_2026-9-12_14-26-21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447" y="1568289"/>
            <a:ext cx="5410047" cy="40414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プリザンター画面：健康診断結果に添付ファイルとして保存される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355080"/>
            <a:ext cx="1127729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2E7D32"/>
                </a:solidFill>
              </a:rPr>
              <a:t>ファイル名規則：{実施年度エリア}■診断書■{氏名}(フリガナ)_yyyyMMdd-hhmmss.pdf（アップロード時刻・日本時間）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5-4. 健康診断結果の提出（保存後の追加提出）</a:t>
            </a:r>
          </a:p>
          <a:p>
            <a:r>
              <a:rPr sz="1300">
                <a:solidFill>
                  <a:srgbClr val="C9D6E5"/>
                </a:solidFill>
              </a:rPr>
              <a:t>ステータス「診断書保存」でも「受診結果について」から追加のPDF提出が可能</a:t>
            </a:r>
          </a:p>
        </p:txBody>
      </p:sp>
      <p:pic>
        <p:nvPicPr>
          <p:cNvPr id="4" name="Picture 3" descr="SnapCrab_健康診断Bot_2026-9-12_14-23-25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診断書保存後もメニューに「受診結果について」が表示される</a:t>
            </a:r>
          </a:p>
        </p:txBody>
      </p:sp>
      <p:pic>
        <p:nvPicPr>
          <p:cNvPr id="6" name="Picture 5" descr="SnapCrab_健康診断Bot_2026-9-12_14-23-46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選択するとPDF再提出案内→受付完了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355080"/>
            <a:ext cx="1127729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2E7D32"/>
                </a:solidFill>
              </a:rPr>
              <a:t>担当者が能動的に再提出を促したい場合は、4-7「診断書の再提出依頼」プロセスを使う。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5-5. 再検査について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1094415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ステータス「再検査通知」で「再検査について」→「受診・再検査報告」を選ぶと、以下4項目を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1問ずつ聞かれる。各項目、回答のたびに「よろしいですか？」の確認が入る。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/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　a. 再検査受診日　　b. 受診病院および医師名　　c. 検査項目、結果（概要）　　d. 就労の可否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/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4項目すべて回答すると、まとめて健康診断内容（再検査報告欄）へ保存され、</a:t>
            </a:r>
          </a:p>
          <a:p>
            <a:pPr>
              <a:spcAft>
                <a:spcPts val="600"/>
              </a:spcAft>
            </a:pPr>
            <a:r>
              <a:rPr sz="1600">
                <a:solidFill>
                  <a:srgbClr val="555555"/>
                </a:solidFill>
              </a:rPr>
              <a:t>ステータスは「再検査受診済み」へ進む。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5-5. 再検査について（a・b・c項目）</a:t>
            </a:r>
          </a:p>
        </p:txBody>
      </p:sp>
      <p:pic>
        <p:nvPicPr>
          <p:cNvPr id="4" name="Picture 3" descr="SnapCrab_健康診断Bot_2026-9-12_14-0-38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a. 再検査受診日を回答</a:t>
            </a:r>
          </a:p>
        </p:txBody>
      </p:sp>
      <p:pic>
        <p:nvPicPr>
          <p:cNvPr id="6" name="Picture 5" descr="SnapCrab_健康診断Bot_2026-9-12_14-1-34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b. 受診病院および医師名を回答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5-5. 再検査について（c・d項目・完了）</a:t>
            </a:r>
          </a:p>
        </p:txBody>
      </p:sp>
      <p:pic>
        <p:nvPicPr>
          <p:cNvPr id="4" name="Picture 3" descr="SnapCrab_健康診断Bot_2026-9-12_14-1-48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c. 検査項目、結果（概要）を回答→d.質問</a:t>
            </a:r>
          </a:p>
        </p:txBody>
      </p:sp>
      <p:pic>
        <p:nvPicPr>
          <p:cNvPr id="6" name="Picture 5" descr="SnapCrab_健康診断Bot_2026-9-12_14-2-0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554" y="1051560"/>
            <a:ext cx="2753832" cy="50749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d. 就労の可否を回答→報告受付完了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6. 自動送信されるメッセージ（日次12:00、リマインダー）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188720"/>
          <a:ext cx="11430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8229600"/>
              </a:tblGrid>
              <a:tr h="54864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対象</a:t>
                      </a:r>
                    </a:p>
                  </a:txBody>
                  <a:tcPr marL="50800" marR="50800" marT="25400" marB="25400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条件</a:t>
                      </a:r>
                    </a:p>
                  </a:txBody>
                  <a:tcPr marL="50800" marR="50800" marT="25400" marB="25400">
                    <a:solidFill>
                      <a:srgbClr val="1F3A5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受診日の事前連絡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ステータス「日程確定」のまま、受診日の3日前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受診日当日の確認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ステータス「日程確定」のまま、受診日当日（受診完了／未受診を自動で問いかける）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日程未確定の催促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ステータス「日程通知済み」のまま、通知から1日経過するごとに繰り返し</a:t>
                      </a:r>
                    </a:p>
                  </a:txBody>
                  <a:tcPr marL="50800" marR="50800" marT="25400" marB="25400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再検査報告の催促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ステータス「再検査通知」のまま、通知から14日経過するごとに繰り返し</a:t>
                      </a:r>
                    </a:p>
                  </a:txBody>
                  <a:tcPr marL="50800" marR="50800" marT="25400" marB="25400">
                    <a:solidFill>
                      <a:srgbClr val="F4F6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393192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>
                <a:solidFill>
                  <a:srgbClr val="555555"/>
                </a:solidFill>
              </a:rPr>
              <a:t>いずれも、対象の対応が済めば自動的に催促対象から外れる。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7. 担当者への問い合わせ導線</a:t>
            </a:r>
          </a:p>
          <a:p>
            <a:r>
              <a:rPr sz="1300">
                <a:solidFill>
                  <a:srgbClr val="C9D6E5"/>
                </a:solidFill>
              </a:rPr>
              <a:t>社員がBot対話中いつでも「担当者に連絡」を選ぶと、窓口の案内が届く</a:t>
            </a:r>
          </a:p>
        </p:txBody>
      </p:sp>
      <p:pic>
        <p:nvPicPr>
          <p:cNvPr id="4" name="Picture 3" descr="SnapCrab_健康診断Bot_2026-9-12_14-7-2_No-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307" y="1051560"/>
            <a:ext cx="2753832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選択肢の中の「担当者に連絡」→総務総合窓口の案内が届く</a:t>
            </a:r>
          </a:p>
        </p:txBody>
      </p:sp>
      <p:pic>
        <p:nvPicPr>
          <p:cNvPr id="6" name="Picture 5" descr="SnapCrab_トーク - Google Chrome_2026-9-12_14-7-42_No-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447" y="1815803"/>
            <a:ext cx="5410047" cy="35464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4447" y="6144768"/>
            <a:ext cx="5410047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>
                <a:solidFill>
                  <a:srgbClr val="555555"/>
                </a:solidFill>
              </a:rPr>
              <a:t>案内内のリンクから「総務・契約関連窓口」トークへ直接遷移できる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355080"/>
            <a:ext cx="11277295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i="1">
                <a:solidFill>
                  <a:srgbClr val="2E7D32"/>
                </a:solidFill>
              </a:rPr>
              <a:t>選択肢の一部として選んだ場合は対話の続きを再開できる。固定メニューから直接選んだ場合は対話がいったんリセットされる。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73152"/>
            <a:ext cx="1136873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</a:rPr>
              <a:t>8. 注意事項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97280"/>
            <a:ext cx="11094415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◆ 個人対話（1対1）専用。グループトークでの利用は想定していない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/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◆ 対象レコードが1件も見つからない社員（新入社員など）がトークを開始・操作すると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　「対象の健診情報がありません」と返る。故障ではない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/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◆ 対象レコードが複数ヒットする異常時は「複数の対象レコードが見つかりました。お手数ですが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　管理者にお問い合わせください」と返る。プリザンター側のデータ重複を確認すること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/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◆ プリザンター画面上でステータス列を直接編集しないこと。プロセスボタン、またはBot対話経由</a:t>
            </a:r>
          </a:p>
          <a:p>
            <a:pPr>
              <a:spcAft>
                <a:spcPts val="600"/>
              </a:spcAft>
            </a:pPr>
            <a:r>
              <a:rPr sz="1700">
                <a:solidFill>
                  <a:srgbClr val="555555"/>
                </a:solidFill>
              </a:rPr>
              <a:t>　でのみ進める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